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Red Hat Display Bold" charset="1" panose="02010803040201060303"/>
      <p:regular r:id="rId16"/>
    </p:embeddedFont>
    <p:embeddedFont>
      <p:font typeface="Inter" charset="1" panose="020B0502030000000004"/>
      <p:regular r:id="rId17"/>
    </p:embeddedFont>
    <p:embeddedFont>
      <p:font typeface="Inter Medium" charset="1" panose="0200050300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2.sv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28099" y="1539161"/>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5596960" y="1539161"/>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8" id="8"/>
          <p:cNvSpPr/>
          <p:nvPr/>
        </p:nvSpPr>
        <p:spPr>
          <a:xfrm flipH="false" flipV="false" rot="0">
            <a:off x="736630" y="6009010"/>
            <a:ext cx="2469284" cy="4409435"/>
          </a:xfrm>
          <a:custGeom>
            <a:avLst/>
            <a:gdLst/>
            <a:ahLst/>
            <a:cxnLst/>
            <a:rect r="r" b="b" t="t" l="l"/>
            <a:pathLst>
              <a:path h="4409435" w="2469284">
                <a:moveTo>
                  <a:pt x="0" y="0"/>
                </a:moveTo>
                <a:lnTo>
                  <a:pt x="2469283" y="0"/>
                </a:lnTo>
                <a:lnTo>
                  <a:pt x="2469283" y="4409435"/>
                </a:lnTo>
                <a:lnTo>
                  <a:pt x="0" y="44094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true" flipV="false" rot="0">
            <a:off x="15082087" y="6009010"/>
            <a:ext cx="2469284" cy="4409435"/>
          </a:xfrm>
          <a:custGeom>
            <a:avLst/>
            <a:gdLst/>
            <a:ahLst/>
            <a:cxnLst/>
            <a:rect r="r" b="b" t="t" l="l"/>
            <a:pathLst>
              <a:path h="4409435" w="2469284">
                <a:moveTo>
                  <a:pt x="2469283" y="0"/>
                </a:moveTo>
                <a:lnTo>
                  <a:pt x="0" y="0"/>
                </a:lnTo>
                <a:lnTo>
                  <a:pt x="0" y="4409435"/>
                </a:lnTo>
                <a:lnTo>
                  <a:pt x="2469283" y="4409435"/>
                </a:lnTo>
                <a:lnTo>
                  <a:pt x="2469283"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1030217" y="1013257"/>
            <a:ext cx="860074" cy="333578"/>
            <a:chOff x="0" y="0"/>
            <a:chExt cx="1146765" cy="444771"/>
          </a:xfrm>
        </p:grpSpPr>
        <p:grpSp>
          <p:nvGrpSpPr>
            <p:cNvPr name="Group 11" id="11"/>
            <p:cNvGrpSpPr/>
            <p:nvPr/>
          </p:nvGrpSpPr>
          <p:grpSpPr>
            <a:xfrm rot="0">
              <a:off x="0" y="0"/>
              <a:ext cx="444771" cy="4447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4" id="14"/>
            <p:cNvGrpSpPr/>
            <p:nvPr/>
          </p:nvGrpSpPr>
          <p:grpSpPr>
            <a:xfrm rot="0">
              <a:off x="701994" y="0"/>
              <a:ext cx="444771" cy="44477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16397710" y="1028700"/>
            <a:ext cx="860074" cy="333578"/>
            <a:chOff x="0" y="0"/>
            <a:chExt cx="1146765" cy="444771"/>
          </a:xfrm>
        </p:grpSpPr>
        <p:grpSp>
          <p:nvGrpSpPr>
            <p:cNvPr name="Group 18" id="18"/>
            <p:cNvGrpSpPr/>
            <p:nvPr/>
          </p:nvGrpSpPr>
          <p:grpSpPr>
            <a:xfrm rot="0">
              <a:off x="0" y="0"/>
              <a:ext cx="444771" cy="44477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21" id="21"/>
            <p:cNvGrpSpPr/>
            <p:nvPr/>
          </p:nvGrpSpPr>
          <p:grpSpPr>
            <a:xfrm rot="0">
              <a:off x="701994" y="0"/>
              <a:ext cx="444771" cy="44477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TextBox 24" id="24"/>
          <p:cNvSpPr txBox="true"/>
          <p:nvPr/>
        </p:nvSpPr>
        <p:spPr>
          <a:xfrm rot="0">
            <a:off x="3620867" y="3714953"/>
            <a:ext cx="11046265" cy="1950094"/>
          </a:xfrm>
          <a:prstGeom prst="rect">
            <a:avLst/>
          </a:prstGeom>
        </p:spPr>
        <p:txBody>
          <a:bodyPr anchor="t" rtlCol="false" tIns="0" lIns="0" bIns="0" rIns="0">
            <a:spAutoFit/>
          </a:bodyPr>
          <a:lstStyle/>
          <a:p>
            <a:pPr algn="ctr">
              <a:lnSpc>
                <a:spcPts val="15938"/>
              </a:lnSpc>
              <a:spcBef>
                <a:spcPct val="0"/>
              </a:spcBef>
            </a:pPr>
            <a:r>
              <a:rPr lang="en-US" b="true" sz="11384">
                <a:solidFill>
                  <a:srgbClr val="000000"/>
                </a:solidFill>
                <a:latin typeface="Red Hat Display Bold"/>
                <a:ea typeface="Red Hat Display Bold"/>
                <a:cs typeface="Red Hat Display Bold"/>
                <a:sym typeface="Red Hat Display Bold"/>
              </a:rPr>
              <a:t>TECHNOLOGY</a:t>
            </a:r>
          </a:p>
        </p:txBody>
      </p:sp>
      <p:sp>
        <p:nvSpPr>
          <p:cNvPr name="TextBox 25" id="25"/>
          <p:cNvSpPr txBox="true"/>
          <p:nvPr/>
        </p:nvSpPr>
        <p:spPr>
          <a:xfrm rot="0">
            <a:off x="4958875" y="5579322"/>
            <a:ext cx="8370250" cy="773650"/>
          </a:xfrm>
          <a:prstGeom prst="rect">
            <a:avLst/>
          </a:prstGeom>
        </p:spPr>
        <p:txBody>
          <a:bodyPr anchor="t" rtlCol="false" tIns="0" lIns="0" bIns="0" rIns="0">
            <a:spAutoFit/>
          </a:bodyPr>
          <a:lstStyle/>
          <a:p>
            <a:pPr algn="ctr">
              <a:lnSpc>
                <a:spcPts val="6357"/>
              </a:lnSpc>
              <a:spcBef>
                <a:spcPct val="0"/>
              </a:spcBef>
            </a:pPr>
            <a:r>
              <a:rPr lang="en-US" b="true" sz="4540" spc="1362">
                <a:solidFill>
                  <a:srgbClr val="000000"/>
                </a:solidFill>
                <a:latin typeface="Red Hat Display Bold"/>
                <a:ea typeface="Red Hat Display Bold"/>
                <a:cs typeface="Red Hat Display Bold"/>
                <a:sym typeface="Red Hat Display Bold"/>
              </a:rPr>
              <a:t>PRESENTATION</a:t>
            </a:r>
          </a:p>
        </p:txBody>
      </p:sp>
      <p:sp>
        <p:nvSpPr>
          <p:cNvPr name="TextBox 26" id="26"/>
          <p:cNvSpPr txBox="true"/>
          <p:nvPr/>
        </p:nvSpPr>
        <p:spPr>
          <a:xfrm rot="0">
            <a:off x="4726692" y="8322945"/>
            <a:ext cx="8834615" cy="93535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Technology has transformed our lives in unimaginable ways. From the dawn of the industrial revolution to the cutting-edge advancements of today, it continues to shape the way we live, work, and connect.</a:t>
            </a:r>
          </a:p>
        </p:txBody>
      </p:sp>
      <p:sp>
        <p:nvSpPr>
          <p:cNvPr name="TextBox 27" id="27"/>
          <p:cNvSpPr txBox="true"/>
          <p:nvPr/>
        </p:nvSpPr>
        <p:spPr>
          <a:xfrm rot="0">
            <a:off x="7387732" y="990600"/>
            <a:ext cx="3512536"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5565019"/>
            <a:ext cx="10417835" cy="3693281"/>
            <a:chOff x="0" y="0"/>
            <a:chExt cx="1256699" cy="445519"/>
          </a:xfrm>
        </p:grpSpPr>
        <p:sp>
          <p:nvSpPr>
            <p:cNvPr name="Freeform 3" id="3"/>
            <p:cNvSpPr/>
            <p:nvPr/>
          </p:nvSpPr>
          <p:spPr>
            <a:xfrm flipH="false" flipV="false" rot="0">
              <a:off x="0" y="0"/>
              <a:ext cx="1256699" cy="445519"/>
            </a:xfrm>
            <a:custGeom>
              <a:avLst/>
              <a:gdLst/>
              <a:ahLst/>
              <a:cxnLst/>
              <a:rect r="r" b="b" t="t" l="l"/>
              <a:pathLst>
                <a:path h="445519" w="1256699">
                  <a:moveTo>
                    <a:pt x="17092" y="0"/>
                  </a:moveTo>
                  <a:lnTo>
                    <a:pt x="1239606" y="0"/>
                  </a:lnTo>
                  <a:cubicBezTo>
                    <a:pt x="1244139" y="0"/>
                    <a:pt x="1248487" y="1801"/>
                    <a:pt x="1251692" y="5006"/>
                  </a:cubicBezTo>
                  <a:cubicBezTo>
                    <a:pt x="1254898" y="8212"/>
                    <a:pt x="1256699" y="12559"/>
                    <a:pt x="1256699" y="17092"/>
                  </a:cubicBezTo>
                  <a:lnTo>
                    <a:pt x="1256699" y="428427"/>
                  </a:lnTo>
                  <a:cubicBezTo>
                    <a:pt x="1256699" y="432960"/>
                    <a:pt x="1254898" y="437307"/>
                    <a:pt x="1251692" y="440513"/>
                  </a:cubicBezTo>
                  <a:cubicBezTo>
                    <a:pt x="1248487" y="443718"/>
                    <a:pt x="1244139" y="445519"/>
                    <a:pt x="1239606" y="445519"/>
                  </a:cubicBezTo>
                  <a:lnTo>
                    <a:pt x="17092" y="445519"/>
                  </a:lnTo>
                  <a:cubicBezTo>
                    <a:pt x="7652" y="445519"/>
                    <a:pt x="0" y="437866"/>
                    <a:pt x="0" y="428427"/>
                  </a:cubicBezTo>
                  <a:lnTo>
                    <a:pt x="0" y="17092"/>
                  </a:lnTo>
                  <a:cubicBezTo>
                    <a:pt x="0" y="12559"/>
                    <a:pt x="1801" y="8212"/>
                    <a:pt x="5006" y="5006"/>
                  </a:cubicBezTo>
                  <a:cubicBezTo>
                    <a:pt x="8212" y="1801"/>
                    <a:pt x="12559" y="0"/>
                    <a:pt x="17092" y="0"/>
                  </a:cubicBezTo>
                  <a:close/>
                </a:path>
              </a:pathLst>
            </a:custGeom>
            <a:blipFill>
              <a:blip r:embed="rId2"/>
              <a:stretch>
                <a:fillRect l="0" t="-44025" r="0" b="-44025"/>
              </a:stretch>
            </a:blipFill>
          </p:spPr>
        </p:sp>
      </p:grpSp>
      <p:grpSp>
        <p:nvGrpSpPr>
          <p:cNvPr name="Group 4" id="4"/>
          <p:cNvGrpSpPr/>
          <p:nvPr/>
        </p:nvGrpSpPr>
        <p:grpSpPr>
          <a:xfrm rot="0">
            <a:off x="11739506" y="2087176"/>
            <a:ext cx="5519794" cy="7171124"/>
            <a:chOff x="0" y="0"/>
            <a:chExt cx="1453773" cy="1888691"/>
          </a:xfrm>
        </p:grpSpPr>
        <p:sp>
          <p:nvSpPr>
            <p:cNvPr name="Freeform 5" id="5"/>
            <p:cNvSpPr/>
            <p:nvPr/>
          </p:nvSpPr>
          <p:spPr>
            <a:xfrm flipH="false" flipV="false" rot="0">
              <a:off x="0" y="0"/>
              <a:ext cx="1453773" cy="1888691"/>
            </a:xfrm>
            <a:custGeom>
              <a:avLst/>
              <a:gdLst/>
              <a:ahLst/>
              <a:cxnLst/>
              <a:rect r="r" b="b" t="t" l="l"/>
              <a:pathLst>
                <a:path h="1888691" w="1453773">
                  <a:moveTo>
                    <a:pt x="71531" y="0"/>
                  </a:moveTo>
                  <a:lnTo>
                    <a:pt x="1382242" y="0"/>
                  </a:lnTo>
                  <a:cubicBezTo>
                    <a:pt x="1401213" y="0"/>
                    <a:pt x="1419407" y="7536"/>
                    <a:pt x="1432822" y="20951"/>
                  </a:cubicBezTo>
                  <a:cubicBezTo>
                    <a:pt x="1446237" y="34366"/>
                    <a:pt x="1453773" y="52560"/>
                    <a:pt x="1453773" y="71531"/>
                  </a:cubicBezTo>
                  <a:lnTo>
                    <a:pt x="1453773" y="1817160"/>
                  </a:lnTo>
                  <a:cubicBezTo>
                    <a:pt x="1453773" y="1836131"/>
                    <a:pt x="1446237" y="1854325"/>
                    <a:pt x="1432822" y="1867740"/>
                  </a:cubicBezTo>
                  <a:cubicBezTo>
                    <a:pt x="1419407" y="1881155"/>
                    <a:pt x="1401213" y="1888691"/>
                    <a:pt x="1382242" y="1888691"/>
                  </a:cubicBezTo>
                  <a:lnTo>
                    <a:pt x="71531" y="1888691"/>
                  </a:lnTo>
                  <a:cubicBezTo>
                    <a:pt x="52560" y="1888691"/>
                    <a:pt x="34366" y="1881155"/>
                    <a:pt x="20951" y="1867740"/>
                  </a:cubicBezTo>
                  <a:cubicBezTo>
                    <a:pt x="7536" y="1854325"/>
                    <a:pt x="0" y="1836131"/>
                    <a:pt x="0" y="1817160"/>
                  </a:cubicBezTo>
                  <a:lnTo>
                    <a:pt x="0" y="71531"/>
                  </a:lnTo>
                  <a:cubicBezTo>
                    <a:pt x="0" y="52560"/>
                    <a:pt x="7536" y="34366"/>
                    <a:pt x="20951" y="20951"/>
                  </a:cubicBezTo>
                  <a:cubicBezTo>
                    <a:pt x="34366" y="7536"/>
                    <a:pt x="52560" y="0"/>
                    <a:pt x="71531" y="0"/>
                  </a:cubicBezTo>
                  <a:close/>
                </a:path>
              </a:pathLst>
            </a:custGeom>
            <a:solidFill>
              <a:srgbClr val="000000"/>
            </a:solidFill>
          </p:spPr>
        </p:sp>
        <p:sp>
          <p:nvSpPr>
            <p:cNvPr name="TextBox 6" id="6"/>
            <p:cNvSpPr txBox="true"/>
            <p:nvPr/>
          </p:nvSpPr>
          <p:spPr>
            <a:xfrm>
              <a:off x="0" y="-38100"/>
              <a:ext cx="1453773" cy="1926791"/>
            </a:xfrm>
            <a:prstGeom prst="rect">
              <a:avLst/>
            </a:prstGeom>
          </p:spPr>
          <p:txBody>
            <a:bodyPr anchor="ctr" rtlCol="false" tIns="50800" lIns="50800" bIns="50800" rIns="50800"/>
            <a:lstStyle/>
            <a:p>
              <a:pPr algn="ctr">
                <a:lnSpc>
                  <a:spcPts val="2940"/>
                </a:lnSpc>
              </a:pPr>
            </a:p>
          </p:txBody>
        </p:sp>
      </p:grpSp>
      <p:sp>
        <p:nvSpPr>
          <p:cNvPr name="TextBox 7" id="7"/>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8" id="8"/>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10</a:t>
            </a:r>
          </a:p>
        </p:txBody>
      </p:sp>
      <p:sp>
        <p:nvSpPr>
          <p:cNvPr name="TextBox 9" id="9"/>
          <p:cNvSpPr txBox="true"/>
          <p:nvPr/>
        </p:nvSpPr>
        <p:spPr>
          <a:xfrm rot="0">
            <a:off x="1028700" y="1997957"/>
            <a:ext cx="647743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THANK YOU FOR YOUR ATTENTION</a:t>
            </a:r>
          </a:p>
        </p:txBody>
      </p:sp>
      <p:sp>
        <p:nvSpPr>
          <p:cNvPr name="TextBox 10" id="10"/>
          <p:cNvSpPr txBox="true"/>
          <p:nvPr/>
        </p:nvSpPr>
        <p:spPr>
          <a:xfrm rot="0">
            <a:off x="1028700" y="4208145"/>
            <a:ext cx="7906460"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Thank you for joining us on this exploration of technology and its transformative power. We hope this presentation has inspired new ideas and perspectives about how technology shapes our world.</a:t>
            </a:r>
          </a:p>
        </p:txBody>
      </p:sp>
      <p:grpSp>
        <p:nvGrpSpPr>
          <p:cNvPr name="Group 11" id="11"/>
          <p:cNvGrpSpPr/>
          <p:nvPr/>
        </p:nvGrpSpPr>
        <p:grpSpPr>
          <a:xfrm rot="0">
            <a:off x="12743135" y="6163530"/>
            <a:ext cx="3512536" cy="672860"/>
            <a:chOff x="0" y="0"/>
            <a:chExt cx="4683381" cy="897147"/>
          </a:xfrm>
        </p:grpSpPr>
        <p:sp>
          <p:nvSpPr>
            <p:cNvPr name="TextBox 12" id="12"/>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hello@reallygreatsite.com</a:t>
              </a:r>
            </a:p>
          </p:txBody>
        </p:sp>
        <p:sp>
          <p:nvSpPr>
            <p:cNvPr name="TextBox 13" id="13"/>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EMAIL</a:t>
              </a:r>
            </a:p>
          </p:txBody>
        </p:sp>
      </p:grpSp>
      <p:grpSp>
        <p:nvGrpSpPr>
          <p:cNvPr name="Group 14" id="14"/>
          <p:cNvGrpSpPr/>
          <p:nvPr/>
        </p:nvGrpSpPr>
        <p:grpSpPr>
          <a:xfrm rot="0">
            <a:off x="12743135" y="4509085"/>
            <a:ext cx="3512536" cy="672860"/>
            <a:chOff x="0" y="0"/>
            <a:chExt cx="4683381" cy="897147"/>
          </a:xfrm>
        </p:grpSpPr>
        <p:sp>
          <p:nvSpPr>
            <p:cNvPr name="TextBox 15" id="15"/>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www.reallygreatsite.com</a:t>
              </a:r>
            </a:p>
          </p:txBody>
        </p:sp>
        <p:sp>
          <p:nvSpPr>
            <p:cNvPr name="TextBox 16" id="16"/>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WEBSITE</a:t>
              </a:r>
            </a:p>
          </p:txBody>
        </p:sp>
      </p:grpSp>
      <p:grpSp>
        <p:nvGrpSpPr>
          <p:cNvPr name="Group 17" id="17"/>
          <p:cNvGrpSpPr/>
          <p:nvPr/>
        </p:nvGrpSpPr>
        <p:grpSpPr>
          <a:xfrm rot="0">
            <a:off x="12743135" y="2854640"/>
            <a:ext cx="3512536" cy="672860"/>
            <a:chOff x="0" y="0"/>
            <a:chExt cx="4683381" cy="897147"/>
          </a:xfrm>
        </p:grpSpPr>
        <p:sp>
          <p:nvSpPr>
            <p:cNvPr name="TextBox 18" id="18"/>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+123-456-7890</a:t>
              </a:r>
            </a:p>
          </p:txBody>
        </p:sp>
        <p:sp>
          <p:nvSpPr>
            <p:cNvPr name="TextBox 19" id="19"/>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PHONE</a:t>
              </a:r>
            </a:p>
          </p:txBody>
        </p:sp>
      </p:grpSp>
      <p:grpSp>
        <p:nvGrpSpPr>
          <p:cNvPr name="Group 20" id="20"/>
          <p:cNvGrpSpPr/>
          <p:nvPr/>
        </p:nvGrpSpPr>
        <p:grpSpPr>
          <a:xfrm rot="0">
            <a:off x="12743135" y="7817975"/>
            <a:ext cx="3512536" cy="672860"/>
            <a:chOff x="0" y="0"/>
            <a:chExt cx="4683381" cy="897147"/>
          </a:xfrm>
        </p:grpSpPr>
        <p:sp>
          <p:nvSpPr>
            <p:cNvPr name="TextBox 21" id="21"/>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123 Anywhere St., Any City</a:t>
              </a:r>
            </a:p>
          </p:txBody>
        </p:sp>
        <p:sp>
          <p:nvSpPr>
            <p:cNvPr name="TextBox 22" id="22"/>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ADDRESS</a:t>
              </a:r>
            </a:p>
          </p:txBody>
        </p:sp>
      </p:grpSp>
      <p:sp>
        <p:nvSpPr>
          <p:cNvPr name="AutoShape 23" id="23"/>
          <p:cNvSpPr/>
          <p:nvPr/>
        </p:nvSpPr>
        <p:spPr>
          <a:xfrm>
            <a:off x="12538913" y="4018293"/>
            <a:ext cx="3920981" cy="0"/>
          </a:xfrm>
          <a:prstGeom prst="line">
            <a:avLst/>
          </a:prstGeom>
          <a:ln cap="flat" w="28575">
            <a:solidFill>
              <a:srgbClr val="FFFFFF"/>
            </a:solidFill>
            <a:prstDash val="solid"/>
            <a:headEnd type="none" len="sm" w="sm"/>
            <a:tailEnd type="none" len="sm" w="sm"/>
          </a:ln>
        </p:spPr>
      </p:sp>
      <p:sp>
        <p:nvSpPr>
          <p:cNvPr name="AutoShape 24" id="24"/>
          <p:cNvSpPr/>
          <p:nvPr/>
        </p:nvSpPr>
        <p:spPr>
          <a:xfrm>
            <a:off x="12538913" y="5672738"/>
            <a:ext cx="3920981" cy="0"/>
          </a:xfrm>
          <a:prstGeom prst="line">
            <a:avLst/>
          </a:prstGeom>
          <a:ln cap="flat" w="28575">
            <a:solidFill>
              <a:srgbClr val="FFFFFF"/>
            </a:solidFill>
            <a:prstDash val="solid"/>
            <a:headEnd type="none" len="sm" w="sm"/>
            <a:tailEnd type="none" len="sm" w="sm"/>
          </a:ln>
        </p:spPr>
      </p:sp>
      <p:sp>
        <p:nvSpPr>
          <p:cNvPr name="AutoShape 25" id="25"/>
          <p:cNvSpPr/>
          <p:nvPr/>
        </p:nvSpPr>
        <p:spPr>
          <a:xfrm>
            <a:off x="12538913" y="7327183"/>
            <a:ext cx="3920981" cy="0"/>
          </a:xfrm>
          <a:prstGeom prst="line">
            <a:avLst/>
          </a:prstGeom>
          <a:ln cap="flat" w="28575">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9490910" y="2087176"/>
            <a:ext cx="7768390" cy="7171124"/>
            <a:chOff x="0" y="0"/>
            <a:chExt cx="937097" cy="865049"/>
          </a:xfrm>
        </p:grpSpPr>
        <p:sp>
          <p:nvSpPr>
            <p:cNvPr name="Freeform 10" id="10"/>
            <p:cNvSpPr/>
            <p:nvPr/>
          </p:nvSpPr>
          <p:spPr>
            <a:xfrm flipH="false" flipV="false" rot="0">
              <a:off x="0" y="0"/>
              <a:ext cx="937097" cy="865049"/>
            </a:xfrm>
            <a:custGeom>
              <a:avLst/>
              <a:gdLst/>
              <a:ahLst/>
              <a:cxnLst/>
              <a:rect r="r" b="b" t="t" l="l"/>
              <a:pathLst>
                <a:path h="865049" w="937097">
                  <a:moveTo>
                    <a:pt x="22922" y="0"/>
                  </a:moveTo>
                  <a:lnTo>
                    <a:pt x="914176" y="0"/>
                  </a:lnTo>
                  <a:cubicBezTo>
                    <a:pt x="926835" y="0"/>
                    <a:pt x="937097" y="10262"/>
                    <a:pt x="937097" y="22922"/>
                  </a:cubicBezTo>
                  <a:lnTo>
                    <a:pt x="937097" y="842128"/>
                  </a:lnTo>
                  <a:cubicBezTo>
                    <a:pt x="937097" y="854787"/>
                    <a:pt x="926835" y="865049"/>
                    <a:pt x="914176" y="865049"/>
                  </a:cubicBezTo>
                  <a:lnTo>
                    <a:pt x="22922" y="865049"/>
                  </a:lnTo>
                  <a:cubicBezTo>
                    <a:pt x="10262" y="865049"/>
                    <a:pt x="0" y="854787"/>
                    <a:pt x="0" y="842128"/>
                  </a:cubicBezTo>
                  <a:lnTo>
                    <a:pt x="0" y="22922"/>
                  </a:lnTo>
                  <a:cubicBezTo>
                    <a:pt x="0" y="10262"/>
                    <a:pt x="10262" y="0"/>
                    <a:pt x="22922" y="0"/>
                  </a:cubicBezTo>
                  <a:close/>
                </a:path>
              </a:pathLst>
            </a:custGeom>
            <a:blipFill>
              <a:blip r:embed="rId2"/>
              <a:stretch>
                <a:fillRect l="-19233" t="0" r="-19233" b="0"/>
              </a:stretch>
            </a:blipFill>
          </p:spPr>
        </p:sp>
      </p:grpSp>
      <p:sp>
        <p:nvSpPr>
          <p:cNvPr name="TextBox 11" id="11"/>
          <p:cNvSpPr txBox="true"/>
          <p:nvPr/>
        </p:nvSpPr>
        <p:spPr>
          <a:xfrm rot="0">
            <a:off x="1028700" y="3358220"/>
            <a:ext cx="7782254"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TECHNOLOGY THROUGH THE AGES</a:t>
            </a:r>
          </a:p>
        </p:txBody>
      </p:sp>
      <p:sp>
        <p:nvSpPr>
          <p:cNvPr name="TextBox 12" id="12"/>
          <p:cNvSpPr txBox="true"/>
          <p:nvPr/>
        </p:nvSpPr>
        <p:spPr>
          <a:xfrm rot="0">
            <a:off x="1028700" y="5568407"/>
            <a:ext cx="7303160"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evolved through distinct phases, each marked by significant advancements that reshaped human life. Understanding this evolution helps us appreciate how far we've come and inspires future possibilities.</a:t>
            </a:r>
          </a:p>
        </p:txBody>
      </p:sp>
      <p:sp>
        <p:nvSpPr>
          <p:cNvPr name="TextBox 13" id="13"/>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531317"/>
            <a:ext cx="7768390" cy="4726983"/>
            <a:chOff x="0" y="0"/>
            <a:chExt cx="937097" cy="570214"/>
          </a:xfrm>
        </p:grpSpPr>
        <p:sp>
          <p:nvSpPr>
            <p:cNvPr name="Freeform 3" id="3"/>
            <p:cNvSpPr/>
            <p:nvPr/>
          </p:nvSpPr>
          <p:spPr>
            <a:xfrm flipH="false" flipV="false" rot="0">
              <a:off x="0" y="0"/>
              <a:ext cx="937097" cy="570214"/>
            </a:xfrm>
            <a:custGeom>
              <a:avLst/>
              <a:gdLst/>
              <a:ahLst/>
              <a:cxnLst/>
              <a:rect r="r" b="b" t="t" l="l"/>
              <a:pathLst>
                <a:path h="570214" w="937097">
                  <a:moveTo>
                    <a:pt x="22922" y="0"/>
                  </a:moveTo>
                  <a:lnTo>
                    <a:pt x="914176" y="0"/>
                  </a:lnTo>
                  <a:cubicBezTo>
                    <a:pt x="926835" y="0"/>
                    <a:pt x="937097" y="10262"/>
                    <a:pt x="937097" y="22922"/>
                  </a:cubicBezTo>
                  <a:lnTo>
                    <a:pt x="937097" y="547292"/>
                  </a:lnTo>
                  <a:cubicBezTo>
                    <a:pt x="937097" y="559951"/>
                    <a:pt x="926835" y="570214"/>
                    <a:pt x="914176" y="570214"/>
                  </a:cubicBezTo>
                  <a:lnTo>
                    <a:pt x="22922" y="570214"/>
                  </a:lnTo>
                  <a:cubicBezTo>
                    <a:pt x="10262" y="570214"/>
                    <a:pt x="0" y="559951"/>
                    <a:pt x="0" y="547292"/>
                  </a:cubicBezTo>
                  <a:lnTo>
                    <a:pt x="0" y="22922"/>
                  </a:lnTo>
                  <a:cubicBezTo>
                    <a:pt x="0" y="10262"/>
                    <a:pt x="10262" y="0"/>
                    <a:pt x="22922" y="0"/>
                  </a:cubicBezTo>
                  <a:close/>
                </a:path>
              </a:pathLst>
            </a:custGeom>
            <a:blipFill>
              <a:blip r:embed="rId2"/>
              <a:stretch>
                <a:fillRect l="0" t="-4780" r="0" b="-4780"/>
              </a:stretch>
            </a:blipFill>
          </p:spPr>
        </p:sp>
      </p:grpSp>
      <p:grpSp>
        <p:nvGrpSpPr>
          <p:cNvPr name="Group 4" id="4"/>
          <p:cNvGrpSpPr/>
          <p:nvPr/>
        </p:nvGrpSpPr>
        <p:grpSpPr>
          <a:xfrm rot="0">
            <a:off x="9231319" y="7745638"/>
            <a:ext cx="1512662" cy="151266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7" id="7"/>
          <p:cNvGrpSpPr/>
          <p:nvPr/>
        </p:nvGrpSpPr>
        <p:grpSpPr>
          <a:xfrm rot="0">
            <a:off x="9231319" y="5577651"/>
            <a:ext cx="1512662" cy="151266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0" id="10"/>
          <p:cNvSpPr txBox="true"/>
          <p:nvPr/>
        </p:nvSpPr>
        <p:spPr>
          <a:xfrm rot="0">
            <a:off x="1028700" y="1991926"/>
            <a:ext cx="811530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THE STATE OF TECHNOLOGY TODAY</a:t>
            </a:r>
          </a:p>
        </p:txBody>
      </p:sp>
      <p:sp>
        <p:nvSpPr>
          <p:cNvPr name="TextBox 11" id="11"/>
          <p:cNvSpPr txBox="true"/>
          <p:nvPr/>
        </p:nvSpPr>
        <p:spPr>
          <a:xfrm rot="0">
            <a:off x="9987650" y="2519929"/>
            <a:ext cx="7271650"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The current era of technology is defined by rapid advancements that merge physical and digital realms. Technology enables greater efficiency, accessibility, and connectivity.</a:t>
            </a:r>
          </a:p>
        </p:txBody>
      </p:sp>
      <p:sp>
        <p:nvSpPr>
          <p:cNvPr name="TextBox 12" id="1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13" id="1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03</a:t>
            </a:r>
          </a:p>
        </p:txBody>
      </p:sp>
      <p:grpSp>
        <p:nvGrpSpPr>
          <p:cNvPr name="Group 14" id="14"/>
          <p:cNvGrpSpPr/>
          <p:nvPr/>
        </p:nvGrpSpPr>
        <p:grpSpPr>
          <a:xfrm rot="0">
            <a:off x="11178211" y="7745638"/>
            <a:ext cx="6081089" cy="1512662"/>
            <a:chOff x="0" y="0"/>
            <a:chExt cx="8108119" cy="2016883"/>
          </a:xfrm>
        </p:grpSpPr>
        <p:sp>
          <p:nvSpPr>
            <p:cNvPr name="TextBox 15" id="15"/>
            <p:cNvSpPr txBox="true"/>
            <p:nvPr/>
          </p:nvSpPr>
          <p:spPr>
            <a:xfrm rot="0">
              <a:off x="0" y="782443"/>
              <a:ext cx="8108119" cy="12344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Everyday gadgets, from smartphones to smart homes, are becoming interconnected, offering unparalleled convenience and real-time control.</a:t>
              </a:r>
            </a:p>
          </p:txBody>
        </p:sp>
        <p:sp>
          <p:nvSpPr>
            <p:cNvPr name="TextBox 16" id="16"/>
            <p:cNvSpPr txBox="true"/>
            <p:nvPr/>
          </p:nvSpPr>
          <p:spPr>
            <a:xfrm rot="0">
              <a:off x="0" y="-38100"/>
              <a:ext cx="5290806" cy="462280"/>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SMART DEVICES</a:t>
              </a:r>
            </a:p>
          </p:txBody>
        </p:sp>
      </p:grpSp>
      <p:grpSp>
        <p:nvGrpSpPr>
          <p:cNvPr name="Group 17" id="17"/>
          <p:cNvGrpSpPr/>
          <p:nvPr/>
        </p:nvGrpSpPr>
        <p:grpSpPr>
          <a:xfrm rot="0">
            <a:off x="11178211" y="5577651"/>
            <a:ext cx="6081089" cy="1512662"/>
            <a:chOff x="0" y="0"/>
            <a:chExt cx="8108119" cy="2016883"/>
          </a:xfrm>
        </p:grpSpPr>
        <p:sp>
          <p:nvSpPr>
            <p:cNvPr name="TextBox 18" id="18"/>
            <p:cNvSpPr txBox="true"/>
            <p:nvPr/>
          </p:nvSpPr>
          <p:spPr>
            <a:xfrm rot="0">
              <a:off x="0" y="782443"/>
              <a:ext cx="8108119" cy="12344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AI systems are empowering industries with capabilities like pattern recognition, predictive analysis, and decision-making support.</a:t>
              </a:r>
            </a:p>
          </p:txBody>
        </p:sp>
        <p:sp>
          <p:nvSpPr>
            <p:cNvPr name="TextBox 19" id="19"/>
            <p:cNvSpPr txBox="true"/>
            <p:nvPr/>
          </p:nvSpPr>
          <p:spPr>
            <a:xfrm rot="0">
              <a:off x="0" y="-38100"/>
              <a:ext cx="5290806" cy="462280"/>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ARTIFICIAL INTELLIGENCE</a:t>
              </a:r>
            </a:p>
          </p:txBody>
        </p:sp>
      </p:grpSp>
      <p:sp>
        <p:nvSpPr>
          <p:cNvPr name="TextBox 20" id="20"/>
          <p:cNvSpPr txBox="true"/>
          <p:nvPr/>
        </p:nvSpPr>
        <p:spPr>
          <a:xfrm rot="0">
            <a:off x="9608145" y="613681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21" id="21"/>
          <p:cNvSpPr txBox="true"/>
          <p:nvPr/>
        </p:nvSpPr>
        <p:spPr>
          <a:xfrm rot="0">
            <a:off x="9608145"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490910" y="4531317"/>
            <a:ext cx="7768390" cy="4726983"/>
            <a:chOff x="0" y="0"/>
            <a:chExt cx="937097" cy="570214"/>
          </a:xfrm>
        </p:grpSpPr>
        <p:sp>
          <p:nvSpPr>
            <p:cNvPr name="Freeform 3" id="3"/>
            <p:cNvSpPr/>
            <p:nvPr/>
          </p:nvSpPr>
          <p:spPr>
            <a:xfrm flipH="false" flipV="false" rot="0">
              <a:off x="0" y="0"/>
              <a:ext cx="937097" cy="570214"/>
            </a:xfrm>
            <a:custGeom>
              <a:avLst/>
              <a:gdLst/>
              <a:ahLst/>
              <a:cxnLst/>
              <a:rect r="r" b="b" t="t" l="l"/>
              <a:pathLst>
                <a:path h="570214" w="937097">
                  <a:moveTo>
                    <a:pt x="22922" y="0"/>
                  </a:moveTo>
                  <a:lnTo>
                    <a:pt x="914176" y="0"/>
                  </a:lnTo>
                  <a:cubicBezTo>
                    <a:pt x="926835" y="0"/>
                    <a:pt x="937097" y="10262"/>
                    <a:pt x="937097" y="22922"/>
                  </a:cubicBezTo>
                  <a:lnTo>
                    <a:pt x="937097" y="547292"/>
                  </a:lnTo>
                  <a:cubicBezTo>
                    <a:pt x="937097" y="559951"/>
                    <a:pt x="926835" y="570214"/>
                    <a:pt x="914176" y="570214"/>
                  </a:cubicBezTo>
                  <a:lnTo>
                    <a:pt x="22922" y="570214"/>
                  </a:lnTo>
                  <a:cubicBezTo>
                    <a:pt x="10262" y="570214"/>
                    <a:pt x="0" y="559951"/>
                    <a:pt x="0" y="547292"/>
                  </a:cubicBezTo>
                  <a:lnTo>
                    <a:pt x="0" y="22922"/>
                  </a:lnTo>
                  <a:cubicBezTo>
                    <a:pt x="0" y="10262"/>
                    <a:pt x="10262" y="0"/>
                    <a:pt x="22922" y="0"/>
                  </a:cubicBezTo>
                  <a:close/>
                </a:path>
              </a:pathLst>
            </a:custGeom>
            <a:blipFill>
              <a:blip r:embed="rId2"/>
              <a:stretch>
                <a:fillRect l="0" t="-4951" r="0" b="-4951"/>
              </a:stretch>
            </a:blipFill>
          </p:spPr>
        </p:sp>
      </p:grpSp>
      <p:sp>
        <p:nvSpPr>
          <p:cNvPr name="TextBox 4" id="4"/>
          <p:cNvSpPr txBox="true"/>
          <p:nvPr/>
        </p:nvSpPr>
        <p:spPr>
          <a:xfrm rot="0">
            <a:off x="1028700" y="1991926"/>
            <a:ext cx="873407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TRANSFORMING THE BUSINESS LANDSCAPE</a:t>
            </a:r>
          </a:p>
        </p:txBody>
      </p:sp>
      <p:sp>
        <p:nvSpPr>
          <p:cNvPr name="TextBox 5" id="5"/>
          <p:cNvSpPr txBox="true"/>
          <p:nvPr/>
        </p:nvSpPr>
        <p:spPr>
          <a:xfrm rot="0">
            <a:off x="10279309" y="2362766"/>
            <a:ext cx="6979991"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Businesses are undergoing significant changes as technology advances. This transformation not only increases competitiveness but also creates new opportunities for innovation and growth.</a:t>
            </a:r>
          </a:p>
        </p:txBody>
      </p:sp>
      <p:sp>
        <p:nvSpPr>
          <p:cNvPr name="TextBox 6" id="6"/>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7" id="7"/>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04</a:t>
            </a:r>
          </a:p>
        </p:txBody>
      </p:sp>
      <p:sp>
        <p:nvSpPr>
          <p:cNvPr name="TextBox 8" id="8"/>
          <p:cNvSpPr txBox="true"/>
          <p:nvPr/>
        </p:nvSpPr>
        <p:spPr>
          <a:xfrm rot="0">
            <a:off x="2975592" y="8322945"/>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Advanced analytics tools help organizations uncover trends, predict outcomes, and make data-driven decisions that boost performance.</a:t>
            </a:r>
          </a:p>
        </p:txBody>
      </p:sp>
      <p:sp>
        <p:nvSpPr>
          <p:cNvPr name="TextBox 9" id="9"/>
          <p:cNvSpPr txBox="true"/>
          <p:nvPr/>
        </p:nvSpPr>
        <p:spPr>
          <a:xfrm rot="0">
            <a:off x="2975592" y="7707538"/>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DATA ANALYTICS</a:t>
            </a:r>
          </a:p>
        </p:txBody>
      </p:sp>
      <p:sp>
        <p:nvSpPr>
          <p:cNvPr name="TextBox 10" id="10"/>
          <p:cNvSpPr txBox="true"/>
          <p:nvPr/>
        </p:nvSpPr>
        <p:spPr>
          <a:xfrm rot="0">
            <a:off x="2975592" y="6154958"/>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By automating repetitive tasks, companies can reduce costs, increase efficiency, and allow employees to focus on strategic initiatives.</a:t>
            </a:r>
          </a:p>
        </p:txBody>
      </p:sp>
      <p:sp>
        <p:nvSpPr>
          <p:cNvPr name="TextBox 11" id="11"/>
          <p:cNvSpPr txBox="true"/>
          <p:nvPr/>
        </p:nvSpPr>
        <p:spPr>
          <a:xfrm rot="0">
            <a:off x="2975592" y="5539551"/>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AUTOMATION</a:t>
            </a:r>
          </a:p>
        </p:txBody>
      </p:sp>
      <p:grpSp>
        <p:nvGrpSpPr>
          <p:cNvPr name="Group 12" id="12"/>
          <p:cNvGrpSpPr/>
          <p:nvPr/>
        </p:nvGrpSpPr>
        <p:grpSpPr>
          <a:xfrm rot="0">
            <a:off x="1028700" y="7745638"/>
            <a:ext cx="1512662" cy="151266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28700" y="5577651"/>
            <a:ext cx="1512662" cy="151266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8" id="18"/>
          <p:cNvSpPr txBox="true"/>
          <p:nvPr/>
        </p:nvSpPr>
        <p:spPr>
          <a:xfrm rot="0">
            <a:off x="1405526" y="613681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19" id="19"/>
          <p:cNvSpPr txBox="true"/>
          <p:nvPr/>
        </p:nvSpPr>
        <p:spPr>
          <a:xfrm rot="0">
            <a:off x="1405526"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51240" y="3412996"/>
            <a:ext cx="667666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SOCIAL IMPACTS OF TECHNOLOGY</a:t>
            </a:r>
          </a:p>
        </p:txBody>
      </p:sp>
      <p:sp>
        <p:nvSpPr>
          <p:cNvPr name="TextBox 3" id="3"/>
          <p:cNvSpPr txBox="true"/>
          <p:nvPr/>
        </p:nvSpPr>
        <p:spPr>
          <a:xfrm rot="0">
            <a:off x="1051240" y="5529074"/>
            <a:ext cx="6979991"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fundamentally altered how we connect and communicate. From social media platforms that bring distant friends together to virtual meetings that enable global collaboration, the world feels smaller than ever before.</a:t>
            </a:r>
          </a:p>
        </p:txBody>
      </p:sp>
      <p:sp>
        <p:nvSpPr>
          <p:cNvPr name="TextBox 4" id="4"/>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5" id="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05</a:t>
            </a:r>
          </a:p>
        </p:txBody>
      </p:sp>
      <p:sp>
        <p:nvSpPr>
          <p:cNvPr name="TextBox 6" id="6"/>
          <p:cNvSpPr txBox="true"/>
          <p:nvPr/>
        </p:nvSpPr>
        <p:spPr>
          <a:xfrm rot="0">
            <a:off x="11534003" y="2663119"/>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Platforms like forums and apps allow individuals to share experiences, express ideas, and build communities across borders.</a:t>
            </a:r>
          </a:p>
        </p:txBody>
      </p:sp>
      <p:sp>
        <p:nvSpPr>
          <p:cNvPr name="TextBox 7" id="7"/>
          <p:cNvSpPr txBox="true"/>
          <p:nvPr/>
        </p:nvSpPr>
        <p:spPr>
          <a:xfrm rot="0">
            <a:off x="11534003" y="2047711"/>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SOCIAL MEDIA</a:t>
            </a:r>
          </a:p>
        </p:txBody>
      </p:sp>
      <p:grpSp>
        <p:nvGrpSpPr>
          <p:cNvPr name="Group 8" id="8"/>
          <p:cNvGrpSpPr/>
          <p:nvPr/>
        </p:nvGrpSpPr>
        <p:grpSpPr>
          <a:xfrm rot="0">
            <a:off x="9587112" y="2085811"/>
            <a:ext cx="1512662" cy="151266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1" id="11"/>
          <p:cNvSpPr txBox="true"/>
          <p:nvPr/>
        </p:nvSpPr>
        <p:spPr>
          <a:xfrm rot="0">
            <a:off x="9963938" y="2644975"/>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12" id="12"/>
          <p:cNvSpPr txBox="true"/>
          <p:nvPr/>
        </p:nvSpPr>
        <p:spPr>
          <a:xfrm rot="0">
            <a:off x="11534003" y="4549728"/>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Interest-based groups and forums foster connection among people with shared goals or hobbies, enriching social interactions.</a:t>
            </a:r>
          </a:p>
        </p:txBody>
      </p:sp>
      <p:sp>
        <p:nvSpPr>
          <p:cNvPr name="TextBox 13" id="13"/>
          <p:cNvSpPr txBox="true"/>
          <p:nvPr/>
        </p:nvSpPr>
        <p:spPr>
          <a:xfrm rot="0">
            <a:off x="11534003" y="3934320"/>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ONLINE COMMUNITIES</a:t>
            </a:r>
          </a:p>
        </p:txBody>
      </p:sp>
      <p:grpSp>
        <p:nvGrpSpPr>
          <p:cNvPr name="Group 14" id="14"/>
          <p:cNvGrpSpPr/>
          <p:nvPr/>
        </p:nvGrpSpPr>
        <p:grpSpPr>
          <a:xfrm rot="0">
            <a:off x="9587112" y="3972420"/>
            <a:ext cx="1512662" cy="151266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7" id="17"/>
          <p:cNvSpPr txBox="true"/>
          <p:nvPr/>
        </p:nvSpPr>
        <p:spPr>
          <a:xfrm rot="0">
            <a:off x="9963938" y="453158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
        <p:nvSpPr>
          <p:cNvPr name="TextBox 18" id="18"/>
          <p:cNvSpPr txBox="true"/>
          <p:nvPr/>
        </p:nvSpPr>
        <p:spPr>
          <a:xfrm rot="0">
            <a:off x="11534003" y="6436336"/>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Technologies like video conferencing and AR enable immersive experiences, breaking barriers to participation and accessibility.</a:t>
            </a:r>
          </a:p>
        </p:txBody>
      </p:sp>
      <p:sp>
        <p:nvSpPr>
          <p:cNvPr name="TextBox 19" id="19"/>
          <p:cNvSpPr txBox="true"/>
          <p:nvPr/>
        </p:nvSpPr>
        <p:spPr>
          <a:xfrm rot="0">
            <a:off x="11534003" y="5820929"/>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VIRTUAL EVENTS</a:t>
            </a:r>
          </a:p>
        </p:txBody>
      </p:sp>
      <p:grpSp>
        <p:nvGrpSpPr>
          <p:cNvPr name="Group 20" id="20"/>
          <p:cNvGrpSpPr/>
          <p:nvPr/>
        </p:nvGrpSpPr>
        <p:grpSpPr>
          <a:xfrm rot="0">
            <a:off x="9587112" y="5859029"/>
            <a:ext cx="1512662" cy="1512662"/>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3" id="23"/>
          <p:cNvSpPr txBox="true"/>
          <p:nvPr/>
        </p:nvSpPr>
        <p:spPr>
          <a:xfrm rot="0">
            <a:off x="9963938" y="6418193"/>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03</a:t>
            </a:r>
          </a:p>
        </p:txBody>
      </p:sp>
      <p:sp>
        <p:nvSpPr>
          <p:cNvPr name="TextBox 24" id="24"/>
          <p:cNvSpPr txBox="true"/>
          <p:nvPr/>
        </p:nvSpPr>
        <p:spPr>
          <a:xfrm rot="0">
            <a:off x="11534003" y="8322945"/>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Bridging gaps in access to technology and digital literacy is essential to ensure equitable opportunities for all.</a:t>
            </a:r>
          </a:p>
        </p:txBody>
      </p:sp>
      <p:sp>
        <p:nvSpPr>
          <p:cNvPr name="TextBox 25" id="25"/>
          <p:cNvSpPr txBox="true"/>
          <p:nvPr/>
        </p:nvSpPr>
        <p:spPr>
          <a:xfrm rot="0">
            <a:off x="11534003" y="7707538"/>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DIGITAL DIVIDE</a:t>
            </a:r>
          </a:p>
        </p:txBody>
      </p:sp>
      <p:grpSp>
        <p:nvGrpSpPr>
          <p:cNvPr name="Group 26" id="26"/>
          <p:cNvGrpSpPr/>
          <p:nvPr/>
        </p:nvGrpSpPr>
        <p:grpSpPr>
          <a:xfrm rot="0">
            <a:off x="9587112" y="7745638"/>
            <a:ext cx="1512662" cy="1512662"/>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9" id="29"/>
          <p:cNvSpPr txBox="true"/>
          <p:nvPr/>
        </p:nvSpPr>
        <p:spPr>
          <a:xfrm rot="0">
            <a:off x="9963938"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04</a:t>
            </a:r>
          </a:p>
        </p:txBody>
      </p:sp>
      <p:grpSp>
        <p:nvGrpSpPr>
          <p:cNvPr name="Group 30" id="30"/>
          <p:cNvGrpSpPr/>
          <p:nvPr/>
        </p:nvGrpSpPr>
        <p:grpSpPr>
          <a:xfrm rot="0">
            <a:off x="1028700" y="8924722"/>
            <a:ext cx="860074" cy="333578"/>
            <a:chOff x="0" y="0"/>
            <a:chExt cx="1146765" cy="444771"/>
          </a:xfrm>
        </p:grpSpPr>
        <p:grpSp>
          <p:nvGrpSpPr>
            <p:cNvPr name="Group 31" id="31"/>
            <p:cNvGrpSpPr/>
            <p:nvPr/>
          </p:nvGrpSpPr>
          <p:grpSpPr>
            <a:xfrm rot="0">
              <a:off x="0" y="0"/>
              <a:ext cx="444771" cy="444771"/>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34" id="34"/>
            <p:cNvGrpSpPr/>
            <p:nvPr/>
          </p:nvGrpSpPr>
          <p:grpSpPr>
            <a:xfrm rot="0">
              <a:off x="701994" y="0"/>
              <a:ext cx="444771" cy="444771"/>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39970" y="7324090"/>
            <a:ext cx="667666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LEARNING IN THE DIGITAL AGE</a:t>
            </a:r>
          </a:p>
        </p:txBody>
      </p:sp>
      <p:sp>
        <p:nvSpPr>
          <p:cNvPr name="TextBox 3" id="3"/>
          <p:cNvSpPr txBox="true"/>
          <p:nvPr/>
        </p:nvSpPr>
        <p:spPr>
          <a:xfrm rot="0">
            <a:off x="8480677" y="7694930"/>
            <a:ext cx="8767353"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made learning more accessible, engaging, and personalized. From virtual classrooms to AI-powered tutors, the integration of technology in education is bridging gaps, fostering creativity, and preparing students for the challenges of the digital world.</a:t>
            </a:r>
          </a:p>
        </p:txBody>
      </p:sp>
      <p:sp>
        <p:nvSpPr>
          <p:cNvPr name="TextBox 4" id="4"/>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5" id="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06</a:t>
            </a:r>
          </a:p>
        </p:txBody>
      </p:sp>
      <p:grpSp>
        <p:nvGrpSpPr>
          <p:cNvPr name="Group 6" id="6"/>
          <p:cNvGrpSpPr/>
          <p:nvPr/>
        </p:nvGrpSpPr>
        <p:grpSpPr>
          <a:xfrm rot="0">
            <a:off x="9223729" y="2087176"/>
            <a:ext cx="8035571" cy="4726983"/>
            <a:chOff x="0" y="0"/>
            <a:chExt cx="969327" cy="570214"/>
          </a:xfrm>
        </p:grpSpPr>
        <p:sp>
          <p:nvSpPr>
            <p:cNvPr name="Freeform 7" id="7"/>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0" t="-6664" r="0" b="-6664"/>
              </a:stretch>
            </a:blipFill>
          </p:spPr>
        </p:sp>
      </p:grpSp>
      <p:grpSp>
        <p:nvGrpSpPr>
          <p:cNvPr name="Group 8" id="8"/>
          <p:cNvGrpSpPr/>
          <p:nvPr/>
        </p:nvGrpSpPr>
        <p:grpSpPr>
          <a:xfrm rot="0">
            <a:off x="1028700" y="2087176"/>
            <a:ext cx="8035571" cy="4726983"/>
            <a:chOff x="0" y="0"/>
            <a:chExt cx="969327" cy="570214"/>
          </a:xfrm>
        </p:grpSpPr>
        <p:sp>
          <p:nvSpPr>
            <p:cNvPr name="Freeform 9" id="9"/>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0" t="-6664" r="0" b="-6664"/>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9970" y="2087176"/>
            <a:ext cx="15693337" cy="1838960"/>
            <a:chOff x="0" y="0"/>
            <a:chExt cx="20924449" cy="2451947"/>
          </a:xfrm>
        </p:grpSpPr>
        <p:sp>
          <p:nvSpPr>
            <p:cNvPr name="TextBox 3" id="3"/>
            <p:cNvSpPr txBox="true"/>
            <p:nvPr/>
          </p:nvSpPr>
          <p:spPr>
            <a:xfrm rot="0">
              <a:off x="0" y="-95250"/>
              <a:ext cx="8902214" cy="2547197"/>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ADDRESSING THE COMPLEXITIES</a:t>
              </a:r>
            </a:p>
          </p:txBody>
        </p:sp>
        <p:sp>
          <p:nvSpPr>
            <p:cNvPr name="TextBox 4" id="4"/>
            <p:cNvSpPr txBox="true"/>
            <p:nvPr/>
          </p:nvSpPr>
          <p:spPr>
            <a:xfrm rot="0">
              <a:off x="10451560" y="380153"/>
              <a:ext cx="10472890" cy="16535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While technology offers immense benefits, it also brings challenges that require careful navigation. Issues such as privacy violations, cybersecurity threats, and environmental concerns highlight the need for responsible innovation.</a:t>
              </a:r>
            </a:p>
          </p:txBody>
        </p:sp>
      </p:grpSp>
      <p:sp>
        <p:nvSpPr>
          <p:cNvPr name="TextBox 5" id="5"/>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6" id="6"/>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07</a:t>
            </a:r>
          </a:p>
        </p:txBody>
      </p:sp>
      <p:grpSp>
        <p:nvGrpSpPr>
          <p:cNvPr name="Group 7" id="7"/>
          <p:cNvGrpSpPr/>
          <p:nvPr/>
        </p:nvGrpSpPr>
        <p:grpSpPr>
          <a:xfrm rot="0">
            <a:off x="9223729" y="4531317"/>
            <a:ext cx="8035571" cy="4726983"/>
            <a:chOff x="0" y="0"/>
            <a:chExt cx="969327" cy="570214"/>
          </a:xfrm>
        </p:grpSpPr>
        <p:sp>
          <p:nvSpPr>
            <p:cNvPr name="Freeform 8" id="8"/>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0" t="-6664" r="0" b="-6664"/>
              </a:stretch>
            </a:blipFill>
          </p:spPr>
        </p:sp>
      </p:grpSp>
      <p:grpSp>
        <p:nvGrpSpPr>
          <p:cNvPr name="Group 9" id="9"/>
          <p:cNvGrpSpPr/>
          <p:nvPr/>
        </p:nvGrpSpPr>
        <p:grpSpPr>
          <a:xfrm rot="0">
            <a:off x="1028700" y="4531317"/>
            <a:ext cx="8035571" cy="4726983"/>
            <a:chOff x="0" y="0"/>
            <a:chExt cx="969327" cy="570214"/>
          </a:xfrm>
        </p:grpSpPr>
        <p:sp>
          <p:nvSpPr>
            <p:cNvPr name="Freeform 10" id="10"/>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0" t="-6664" r="0" b="-6664"/>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3" id="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08</a:t>
            </a:r>
          </a:p>
        </p:txBody>
      </p:sp>
      <p:grpSp>
        <p:nvGrpSpPr>
          <p:cNvPr name="Group 4" id="4"/>
          <p:cNvGrpSpPr/>
          <p:nvPr/>
        </p:nvGrpSpPr>
        <p:grpSpPr>
          <a:xfrm rot="0">
            <a:off x="1028700" y="2087176"/>
            <a:ext cx="4622515" cy="7171124"/>
            <a:chOff x="0" y="0"/>
            <a:chExt cx="557612" cy="865049"/>
          </a:xfrm>
        </p:grpSpPr>
        <p:sp>
          <p:nvSpPr>
            <p:cNvPr name="Freeform 5" id="5"/>
            <p:cNvSpPr/>
            <p:nvPr/>
          </p:nvSpPr>
          <p:spPr>
            <a:xfrm flipH="false" flipV="false" rot="0">
              <a:off x="0" y="0"/>
              <a:ext cx="557612" cy="865049"/>
            </a:xfrm>
            <a:custGeom>
              <a:avLst/>
              <a:gdLst/>
              <a:ahLst/>
              <a:cxnLst/>
              <a:rect r="r" b="b" t="t" l="l"/>
              <a:pathLst>
                <a:path h="865049" w="557612">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2"/>
              <a:stretch>
                <a:fillRect l="-1776" t="0" r="-1776" b="0"/>
              </a:stretch>
            </a:blipFill>
          </p:spPr>
        </p:sp>
      </p:grpSp>
      <p:grpSp>
        <p:nvGrpSpPr>
          <p:cNvPr name="Group 6" id="6"/>
          <p:cNvGrpSpPr/>
          <p:nvPr/>
        </p:nvGrpSpPr>
        <p:grpSpPr>
          <a:xfrm rot="0">
            <a:off x="5847164" y="2087176"/>
            <a:ext cx="4622515" cy="7171124"/>
            <a:chOff x="0" y="0"/>
            <a:chExt cx="557612" cy="865049"/>
          </a:xfrm>
        </p:grpSpPr>
        <p:sp>
          <p:nvSpPr>
            <p:cNvPr name="Freeform 7" id="7"/>
            <p:cNvSpPr/>
            <p:nvPr/>
          </p:nvSpPr>
          <p:spPr>
            <a:xfrm flipH="false" flipV="false" rot="0">
              <a:off x="0" y="0"/>
              <a:ext cx="557612" cy="865049"/>
            </a:xfrm>
            <a:custGeom>
              <a:avLst/>
              <a:gdLst/>
              <a:ahLst/>
              <a:cxnLst/>
              <a:rect r="r" b="b" t="t" l="l"/>
              <a:pathLst>
                <a:path h="865049" w="557612">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3"/>
              <a:stretch>
                <a:fillRect l="-1711" t="0" r="-1711" b="0"/>
              </a:stretch>
            </a:blipFill>
          </p:spPr>
        </p:sp>
      </p:grpSp>
      <p:sp>
        <p:nvSpPr>
          <p:cNvPr name="TextBox 8" id="8"/>
          <p:cNvSpPr txBox="true"/>
          <p:nvPr/>
        </p:nvSpPr>
        <p:spPr>
          <a:xfrm rot="0">
            <a:off x="11317434" y="2713479"/>
            <a:ext cx="5771252" cy="29248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THE WORKPLACE OF TOMORROW</a:t>
            </a:r>
          </a:p>
        </p:txBody>
      </p:sp>
      <p:sp>
        <p:nvSpPr>
          <p:cNvPr name="TextBox 9" id="9"/>
          <p:cNvSpPr txBox="true"/>
          <p:nvPr/>
        </p:nvSpPr>
        <p:spPr>
          <a:xfrm rot="0">
            <a:off x="11317434" y="5914266"/>
            <a:ext cx="5941866" cy="156400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The nature of work is rapidly evolving due to technological advancements. Automation, artificial intelligence, and digital tools are transforming industries, creating new opportunities while rendering some traditional roles obsolete.</a:t>
            </a:r>
          </a:p>
        </p:txBody>
      </p:sp>
      <p:grpSp>
        <p:nvGrpSpPr>
          <p:cNvPr name="Group 10" id="10"/>
          <p:cNvGrpSpPr/>
          <p:nvPr/>
        </p:nvGrpSpPr>
        <p:grpSpPr>
          <a:xfrm rot="0">
            <a:off x="16399226" y="8924722"/>
            <a:ext cx="860074" cy="333578"/>
            <a:chOff x="0" y="0"/>
            <a:chExt cx="1146765" cy="444771"/>
          </a:xfrm>
        </p:grpSpPr>
        <p:grpSp>
          <p:nvGrpSpPr>
            <p:cNvPr name="Group 11" id="11"/>
            <p:cNvGrpSpPr/>
            <p:nvPr/>
          </p:nvGrpSpPr>
          <p:grpSpPr>
            <a:xfrm rot="0">
              <a:off x="0" y="0"/>
              <a:ext cx="444771" cy="4447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4" id="14"/>
            <p:cNvGrpSpPr/>
            <p:nvPr/>
          </p:nvGrpSpPr>
          <p:grpSpPr>
            <a:xfrm rot="0">
              <a:off x="701994" y="0"/>
              <a:ext cx="444771" cy="44477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3" id="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09</a:t>
            </a:r>
          </a:p>
        </p:txBody>
      </p:sp>
      <p:sp>
        <p:nvSpPr>
          <p:cNvPr name="TextBox 4" id="4"/>
          <p:cNvSpPr txBox="true"/>
          <p:nvPr/>
        </p:nvSpPr>
        <p:spPr>
          <a:xfrm rot="0">
            <a:off x="3922518" y="1991926"/>
            <a:ext cx="10442965" cy="9436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URBAN LIVING REIMAGINED</a:t>
            </a:r>
          </a:p>
        </p:txBody>
      </p:sp>
      <p:grpSp>
        <p:nvGrpSpPr>
          <p:cNvPr name="Group 5" id="5"/>
          <p:cNvGrpSpPr/>
          <p:nvPr/>
        </p:nvGrpSpPr>
        <p:grpSpPr>
          <a:xfrm rot="0">
            <a:off x="1028700" y="3486013"/>
            <a:ext cx="3689658" cy="4324556"/>
            <a:chOff x="0" y="0"/>
            <a:chExt cx="4919544" cy="5766074"/>
          </a:xfrm>
        </p:grpSpPr>
        <p:grpSp>
          <p:nvGrpSpPr>
            <p:cNvPr name="Group 6" id="6"/>
            <p:cNvGrpSpPr/>
            <p:nvPr/>
          </p:nvGrpSpPr>
          <p:grpSpPr>
            <a:xfrm rot="0">
              <a:off x="543801" y="0"/>
              <a:ext cx="3831941" cy="383194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9" id="9"/>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01</a:t>
              </a:r>
            </a:p>
          </p:txBody>
        </p:sp>
        <p:sp>
          <p:nvSpPr>
            <p:cNvPr name="TextBox 10" id="10"/>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Connects devices for real-time data sharing.</a:t>
              </a:r>
            </a:p>
          </p:txBody>
        </p:sp>
        <p:sp>
          <p:nvSpPr>
            <p:cNvPr name="TextBox 11" id="11"/>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IOT INFRASTRUCTURE</a:t>
              </a:r>
            </a:p>
          </p:txBody>
        </p:sp>
      </p:grpSp>
      <p:grpSp>
        <p:nvGrpSpPr>
          <p:cNvPr name="Group 12" id="12"/>
          <p:cNvGrpSpPr/>
          <p:nvPr/>
        </p:nvGrpSpPr>
        <p:grpSpPr>
          <a:xfrm rot="0">
            <a:off x="5209014" y="3486013"/>
            <a:ext cx="3689658" cy="4324556"/>
            <a:chOff x="0" y="0"/>
            <a:chExt cx="4919544" cy="5766074"/>
          </a:xfrm>
        </p:grpSpPr>
        <p:grpSp>
          <p:nvGrpSpPr>
            <p:cNvPr name="Group 13" id="13"/>
            <p:cNvGrpSpPr/>
            <p:nvPr/>
          </p:nvGrpSpPr>
          <p:grpSpPr>
            <a:xfrm rot="0">
              <a:off x="543801" y="0"/>
              <a:ext cx="3831941" cy="383194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6" id="16"/>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02</a:t>
              </a:r>
            </a:p>
          </p:txBody>
        </p:sp>
        <p:sp>
          <p:nvSpPr>
            <p:cNvPr name="TextBox 17" id="17"/>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Reduces the carbon footprint of urban areas.</a:t>
              </a:r>
            </a:p>
          </p:txBody>
        </p:sp>
        <p:sp>
          <p:nvSpPr>
            <p:cNvPr name="TextBox 18" id="18"/>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RENEWABLE ENERGY</a:t>
              </a:r>
            </a:p>
          </p:txBody>
        </p:sp>
      </p:grpSp>
      <p:grpSp>
        <p:nvGrpSpPr>
          <p:cNvPr name="Group 19" id="19"/>
          <p:cNvGrpSpPr/>
          <p:nvPr/>
        </p:nvGrpSpPr>
        <p:grpSpPr>
          <a:xfrm rot="0">
            <a:off x="9389328" y="3486013"/>
            <a:ext cx="3689658" cy="4324556"/>
            <a:chOff x="0" y="0"/>
            <a:chExt cx="4919544" cy="5766074"/>
          </a:xfrm>
        </p:grpSpPr>
        <p:grpSp>
          <p:nvGrpSpPr>
            <p:cNvPr name="Group 20" id="20"/>
            <p:cNvGrpSpPr/>
            <p:nvPr/>
          </p:nvGrpSpPr>
          <p:grpSpPr>
            <a:xfrm rot="0">
              <a:off x="543801" y="0"/>
              <a:ext cx="3831941" cy="383194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3" id="23"/>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03</a:t>
              </a:r>
            </a:p>
          </p:txBody>
        </p:sp>
        <p:sp>
          <p:nvSpPr>
            <p:cNvPr name="TextBox 24" id="24"/>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Streamlines commuting through integrated systems.</a:t>
              </a:r>
            </a:p>
          </p:txBody>
        </p:sp>
        <p:sp>
          <p:nvSpPr>
            <p:cNvPr name="TextBox 25" id="25"/>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PUBLIC TRANSPORT</a:t>
              </a:r>
            </a:p>
          </p:txBody>
        </p:sp>
      </p:grpSp>
      <p:grpSp>
        <p:nvGrpSpPr>
          <p:cNvPr name="Group 26" id="26"/>
          <p:cNvGrpSpPr/>
          <p:nvPr/>
        </p:nvGrpSpPr>
        <p:grpSpPr>
          <a:xfrm rot="0">
            <a:off x="13569642" y="3486013"/>
            <a:ext cx="3689658" cy="4324556"/>
            <a:chOff x="0" y="0"/>
            <a:chExt cx="4919544" cy="5766074"/>
          </a:xfrm>
        </p:grpSpPr>
        <p:grpSp>
          <p:nvGrpSpPr>
            <p:cNvPr name="Group 27" id="27"/>
            <p:cNvGrpSpPr/>
            <p:nvPr/>
          </p:nvGrpSpPr>
          <p:grpSpPr>
            <a:xfrm rot="0">
              <a:off x="543801" y="0"/>
              <a:ext cx="3831941" cy="383194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30" id="30"/>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04</a:t>
              </a:r>
            </a:p>
          </p:txBody>
        </p:sp>
        <p:sp>
          <p:nvSpPr>
            <p:cNvPr name="TextBox 31" id="31"/>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Enhances public services through data-driven policies.</a:t>
              </a:r>
            </a:p>
          </p:txBody>
        </p:sp>
        <p:sp>
          <p:nvSpPr>
            <p:cNvPr name="TextBox 32" id="32"/>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SMART GOVERNANCE</a:t>
              </a:r>
            </a:p>
          </p:txBody>
        </p:sp>
      </p:grpSp>
      <p:sp>
        <p:nvSpPr>
          <p:cNvPr name="TextBox 33" id="33"/>
          <p:cNvSpPr txBox="true"/>
          <p:nvPr/>
        </p:nvSpPr>
        <p:spPr>
          <a:xfrm rot="0">
            <a:off x="3837211" y="8322945"/>
            <a:ext cx="10613578" cy="93535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Smart cities integrate technology to create efficient, sustainable, and inclusive urban environments. The vision for smart cities centers on blending sustainability with technological advancement to address the challenges of rapid urbanization.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DAG54blzY0I</dc:identifier>
  <dcterms:modified xsi:type="dcterms:W3CDTF">2011-08-01T06:04:30Z</dcterms:modified>
  <cp:revision>1</cp:revision>
  <dc:title>Black and White Modern Technology Presentation</dc:title>
</cp:coreProperties>
</file>

<file path=docProps/thumbnail.jpeg>
</file>